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63" r:id="rId3"/>
    <p:sldId id="264" r:id="rId4"/>
    <p:sldId id="258" r:id="rId5"/>
    <p:sldId id="259" r:id="rId7"/>
    <p:sldId id="260" r:id="rId8"/>
    <p:sldId id="261" r:id="rId9"/>
    <p:sldId id="262" r:id="rId10"/>
  </p:sldIdLst>
  <p:sldSz cx="9144000" cy="5143500" type="screen16x9"/>
  <p:notesSz cx="6858000" cy="9144000"/>
  <p:embeddedFontLst>
    <p:embeddedFont>
      <p:font typeface="Calibri" panose="020F0502020204030204"/>
      <p:regular r:id="rId14"/>
    </p:embeddedFont>
    <p:embeddedFont>
      <p:font typeface="Public Sans"/>
      <p:regular r:id="rId15"/>
    </p:embeddedFont>
    <p:embeddedFont>
      <p:font typeface="CFJCTS+PublicSans-Bold" panose="020B0604020202020204"/>
      <p:regular r:id="rId16"/>
    </p:embeddedFont>
    <p:embeddedFont>
      <p:font typeface="PVLNNE+ArialMT" panose="020B0604020202020204"/>
      <p:regular r:id="rId17"/>
    </p:embeddedFont>
    <p:embeddedFont>
      <p:font typeface="Nunito" pitchFamily="2" charset="0"/>
      <p:regular r:id="rId18"/>
      <p:bold r:id="rId19"/>
      <p:italic r:id="rId20"/>
      <p:boldItalic r:id="rId21"/>
    </p:embeddedFont>
    <p:embeddedFont>
      <p:font typeface="KQGMTU+Arial-BoldMT" panose="020B0604020202020204"/>
      <p:regular r:id="rId22"/>
    </p:embeddedFont>
    <p:embeddedFont>
      <p:font typeface="EB Garamond Medium" panose="00000600000000000000"/>
      <p:regular r:id="rId23"/>
      <p:bold r:id="rId24"/>
      <p:italic r:id="rId25"/>
      <p:boldItalic r:id="rId26"/>
    </p:embeddedFont>
    <p:embeddedFont>
      <p:font typeface="EB Garamond" panose="0000050000000000000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4.fntdata"/><Relationship Id="rId26" Type="http://schemas.openxmlformats.org/officeDocument/2006/relationships/font" Target="fonts/font13.fntdata"/><Relationship Id="rId25" Type="http://schemas.openxmlformats.org/officeDocument/2006/relationships/font" Target="fonts/font12.fntdata"/><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0" name="Google Shape;188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30.png"/><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40" t="31"/>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864" b="4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864" b="4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103" b="43"/>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103" b="43"/>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41" r="40" b="82"/>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75" r="89"/>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a:xfrm>
            <a:off x="377666" y="427735"/>
            <a:ext cx="6797992" cy="1710943"/>
          </a:xfrm>
          <a:prstGeom prst="rect">
            <a:avLst/>
          </a:prstGeom>
        </p:spPr>
        <p:txBody>
          <a:bodyPr/>
          <a:lstStyle/>
          <a:p>
            <a:r>
              <a:rPr lang="en-US"/>
              <a:t>Title</a:t>
            </a:r>
            <a:endParaRPr lang="en-US"/>
          </a:p>
        </p:txBody>
      </p:sp>
      <p:sp>
        <p:nvSpPr>
          <p:cNvPr id="3" name="Text 2"/>
          <p:cNvSpPr>
            <a:spLocks noGrp="1"/>
          </p:cNvSpPr>
          <p:nvPr>
            <p:ph type="body" idx="1" hasCustomPrompt="1"/>
          </p:nvPr>
        </p:nvSpPr>
        <p:spPr>
          <a:xfrm>
            <a:off x="377666" y="2459482"/>
            <a:ext cx="6797992" cy="7057644"/>
          </a:xfrm>
          <a:prstGeom prst="rect">
            <a:avLst/>
          </a:prstGeom>
        </p:spPr>
        <p:txBody>
          <a:bodyPr/>
          <a:lstStyle/>
          <a:p>
            <a:pPr lvl="0"/>
            <a:r>
              <a:rPr lang="en-US"/>
              <a:t>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3"/>
          <p:cNvSpPr>
            <a:spLocks noGrp="1"/>
          </p:cNvSpPr>
          <p:nvPr>
            <p:ph type="dt" sz="half" idx="10"/>
          </p:nvPr>
        </p:nvSpPr>
        <p:spPr>
          <a:xfrm>
            <a:off x="377666" y="9944862"/>
            <a:ext cx="1737264" cy="534670"/>
          </a:xfrm>
          <a:prstGeom prst="rect">
            <a:avLst/>
          </a:prstGeom>
        </p:spPr>
        <p:txBody>
          <a:bodyPr/>
          <a:lstStyle/>
          <a:p>
            <a:fld id="{C16525B2-4347-4F72-BAF7-76B19438D329}" type="datetimeFigureOut">
              <a:rPr lang="en-US" smtClean="0"/>
            </a:fld>
            <a:endParaRPr lang="en-US"/>
          </a:p>
        </p:txBody>
      </p:sp>
      <p:sp>
        <p:nvSpPr>
          <p:cNvPr id="5" name="Footer 4"/>
          <p:cNvSpPr>
            <a:spLocks noGrp="1"/>
          </p:cNvSpPr>
          <p:nvPr>
            <p:ph type="ftr" sz="quarter" idx="11"/>
          </p:nvPr>
        </p:nvSpPr>
        <p:spPr>
          <a:xfrm>
            <a:off x="2568130" y="9944862"/>
            <a:ext cx="2417063" cy="534670"/>
          </a:xfrm>
          <a:prstGeom prst="rect">
            <a:avLst/>
          </a:prstGeom>
        </p:spPr>
        <p:txBody>
          <a:bodyPr/>
          <a:lstStyle/>
          <a:p>
            <a:endParaRPr lang="en-US"/>
          </a:p>
        </p:txBody>
      </p:sp>
      <p:sp>
        <p:nvSpPr>
          <p:cNvPr id="6" name="Slide number 5"/>
          <p:cNvSpPr>
            <a:spLocks noGrp="1"/>
          </p:cNvSpPr>
          <p:nvPr>
            <p:ph type="sldNum" sz="quarter" idx="12"/>
          </p:nvPr>
        </p:nvSpPr>
        <p:spPr>
          <a:xfrm>
            <a:off x="5438394" y="9944862"/>
            <a:ext cx="1737264" cy="534670"/>
          </a:xfrm>
          <a:prstGeom prst="rect">
            <a:avLst/>
          </a:prstGeom>
        </p:spPr>
        <p:txBody>
          <a:bodyPr/>
          <a:lstStyle/>
          <a:p>
            <a:fld id="{80F073CC-40D5-4B23-8DF0-9BD0A0C12F2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71" r="59"/>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41" r="30" b="41"/>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51" t="46" r="26" b="10"/>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r="42"/>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r="42"/>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t="44" r="7" b="13"/>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t="44" r="7" b="13"/>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55" r="46" b="126"/>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7" Type="http://schemas.openxmlformats.org/officeDocument/2006/relationships/theme" Target="../theme/theme1.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9144000" cy="5143500"/>
          </a:xfrm>
          <a:prstGeom prst="rect">
            <a:avLst/>
          </a:prstGeom>
          <a:blipFill>
            <a:blip r:embed="rId1" cstate="print"/>
            <a:stretch>
              <a:fillRect/>
            </a:stretch>
          </a:blipFill>
        </p:spPr>
        <p:txBody>
          <a:bodyPr wrap="square" lIns="0" tIns="0" rIns="0" bIns="0" rtlCol="0">
            <a:spAutoFit/>
          </a:bodyPr>
          <a:lstStyle/>
          <a:p/>
        </p:txBody>
      </p:sp>
      <p:sp>
        <p:nvSpPr>
          <p:cNvPr id="4" name="object 3"/>
          <p:cNvSpPr txBox="1"/>
          <p:nvPr/>
        </p:nvSpPr>
        <p:spPr>
          <a:xfrm>
            <a:off x="323528" y="2643758"/>
            <a:ext cx="3182416" cy="1088390"/>
          </a:xfrm>
          <a:prstGeom prst="rect">
            <a:avLst/>
          </a:prstGeom>
        </p:spPr>
        <p:txBody>
          <a:bodyPr vert="horz" wrap="square" lIns="0" tIns="0" rIns="0" bIns="0" rtlCol="0">
            <a:spAutoFit/>
          </a:bodyPr>
          <a:lstStyle/>
          <a:p>
            <a:pPr marL="0" marR="0">
              <a:lnSpc>
                <a:spcPts val="2820"/>
              </a:lnSpc>
              <a:spcBef>
                <a:spcPts val="0"/>
              </a:spcBef>
              <a:spcAft>
                <a:spcPts val="0"/>
              </a:spcAft>
            </a:pPr>
            <a:r>
              <a:rPr sz="2400" b="1" dirty="0">
                <a:solidFill>
                  <a:srgbClr val="223669"/>
                </a:solidFill>
                <a:latin typeface="CFJCTS+PublicSans-Bold" panose="020B0604020202020204"/>
                <a:cs typeface="CFJCTS+PublicSans-Bold" panose="020B0604020202020204"/>
              </a:rPr>
              <a:t>“</a:t>
            </a:r>
            <a:r>
              <a:rPr lang="en-IN" sz="2400" b="1" dirty="0">
                <a:solidFill>
                  <a:srgbClr val="223669"/>
                </a:solidFill>
                <a:latin typeface="CFJCTS+PublicSans-Bold" panose="020B0604020202020204"/>
                <a:cs typeface="CFJCTS+PublicSans-Bold" panose="020B0604020202020204"/>
              </a:rPr>
              <a:t>PORTFOLIO</a:t>
            </a:r>
            <a:r>
              <a:rPr sz="2400" b="1" dirty="0">
                <a:solidFill>
                  <a:srgbClr val="223669"/>
                </a:solidFill>
                <a:latin typeface="CFJCTS+PublicSans-Bold" panose="020B0604020202020204"/>
                <a:cs typeface="CFJCTS+PublicSans-Bold" panose="020B0604020202020204"/>
              </a:rPr>
              <a:t>”</a:t>
            </a:r>
            <a:endParaRPr sz="2400" b="1" dirty="0">
              <a:solidFill>
                <a:srgbClr val="223669"/>
              </a:solidFill>
              <a:latin typeface="CFJCTS+PublicSans-Bold" panose="020B0604020202020204"/>
              <a:cs typeface="CFJCTS+PublicSans-Bold" panose="020B0604020202020204"/>
            </a:endParaRPr>
          </a:p>
          <a:p>
            <a:pPr marL="0" marR="0">
              <a:lnSpc>
                <a:spcPts val="2820"/>
              </a:lnSpc>
              <a:spcBef>
                <a:spcPts val="2850"/>
              </a:spcBef>
              <a:spcAft>
                <a:spcPts val="0"/>
              </a:spcAft>
            </a:pPr>
            <a:r>
              <a:rPr sz="2400" b="1" dirty="0">
                <a:solidFill>
                  <a:srgbClr val="223669"/>
                </a:solidFill>
                <a:latin typeface="CFJCTS+PublicSans-Bold" panose="020B0604020202020204"/>
                <a:cs typeface="CFJCTS+PublicSans-Bold" panose="020B0604020202020204"/>
              </a:rPr>
              <a:t>Task - </a:t>
            </a:r>
            <a:r>
              <a:rPr lang="en-US" sz="2400" b="1" dirty="0">
                <a:solidFill>
                  <a:srgbClr val="223669"/>
                </a:solidFill>
                <a:latin typeface="CFJCTS+PublicSans-Bold" panose="020B0604020202020204"/>
                <a:cs typeface="CFJCTS+PublicSans-Bold" panose="020B0604020202020204"/>
              </a:rPr>
              <a:t>3</a:t>
            </a:r>
            <a:endParaRPr sz="2400" b="1" dirty="0">
              <a:solidFill>
                <a:srgbClr val="223669"/>
              </a:solidFill>
              <a:latin typeface="CFJCTS+PublicSans-Bold" panose="020B0604020202020204"/>
              <a:cs typeface="CFJCTS+PublicSans-Bold"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9144000" cy="5143500"/>
          </a:xfrm>
          <a:prstGeom prst="rect">
            <a:avLst/>
          </a:prstGeom>
          <a:blipFill>
            <a:blip r:embed="rId1" cstate="print"/>
            <a:stretch>
              <a:fillRect/>
            </a:stretch>
          </a:blipFill>
        </p:spPr>
        <p:txBody>
          <a:bodyPr wrap="square" lIns="0" tIns="0" rIns="0" bIns="0" rtlCol="0">
            <a:spAutoFit/>
          </a:bodyPr>
          <a:lstStyle/>
          <a:p/>
        </p:txBody>
      </p:sp>
      <p:sp>
        <p:nvSpPr>
          <p:cNvPr id="3" name="object 3"/>
          <p:cNvSpPr txBox="1"/>
          <p:nvPr/>
        </p:nvSpPr>
        <p:spPr>
          <a:xfrm>
            <a:off x="236135" y="840875"/>
            <a:ext cx="2024601" cy="284950"/>
          </a:xfrm>
          <a:prstGeom prst="rect">
            <a:avLst/>
          </a:prstGeom>
        </p:spPr>
        <p:txBody>
          <a:bodyPr vert="horz" wrap="square" lIns="0" tIns="0" rIns="0" bIns="0" rtlCol="0">
            <a:spAutoFit/>
          </a:bodyPr>
          <a:lstStyle/>
          <a:p>
            <a:pPr marL="0" marR="0">
              <a:lnSpc>
                <a:spcPts val="2385"/>
              </a:lnSpc>
              <a:spcBef>
                <a:spcPts val="0"/>
              </a:spcBef>
              <a:spcAft>
                <a:spcPts val="0"/>
              </a:spcAft>
            </a:pPr>
            <a:r>
              <a:rPr lang="en-US" sz="1800" b="1" spc="-10" dirty="0">
                <a:solidFill>
                  <a:srgbClr val="C88C32"/>
                </a:solidFill>
                <a:latin typeface="Times New Roman" panose="02020603050405020304" pitchFamily="18" charset="0"/>
                <a:cs typeface="Times New Roman" panose="02020603050405020304" pitchFamily="18" charset="0"/>
              </a:rPr>
              <a:t>TO-DO LIST</a:t>
            </a:r>
            <a:endParaRPr sz="1800" b="1" spc="-10" dirty="0">
              <a:solidFill>
                <a:srgbClr val="C88C32"/>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236135" y="1345039"/>
            <a:ext cx="215428" cy="236735"/>
          </a:xfrm>
          <a:prstGeom prst="rect">
            <a:avLst/>
          </a:prstGeom>
        </p:spPr>
        <p:txBody>
          <a:bodyPr vert="horz" wrap="square" lIns="0" tIns="0" rIns="0" bIns="0" rtlCol="0">
            <a:spAutoFit/>
          </a:bodyPr>
          <a:lstStyle/>
          <a:p>
            <a:pPr marL="0" marR="0">
              <a:lnSpc>
                <a:spcPts val="1565"/>
              </a:lnSpc>
              <a:spcBef>
                <a:spcPts val="0"/>
              </a:spcBef>
              <a:spcAft>
                <a:spcPts val="0"/>
              </a:spcAft>
            </a:pPr>
            <a:r>
              <a:rPr sz="1400" dirty="0">
                <a:solidFill>
                  <a:srgbClr val="FFFFFF"/>
                </a:solidFill>
                <a:latin typeface="PVLNNE+ArialMT" panose="020B0604020202020204"/>
                <a:cs typeface="PVLNNE+ArialMT" panose="020B0604020202020204"/>
              </a:rPr>
              <a:t>▪</a:t>
            </a:r>
            <a:endParaRPr sz="1400" dirty="0">
              <a:solidFill>
                <a:srgbClr val="FFFFFF"/>
              </a:solidFill>
              <a:latin typeface="PVLNNE+ArialMT" panose="020B0604020202020204"/>
              <a:cs typeface="PVLNNE+ArialMT" panose="020B0604020202020204"/>
            </a:endParaRPr>
          </a:p>
        </p:txBody>
      </p:sp>
      <p:sp>
        <p:nvSpPr>
          <p:cNvPr id="5" name="object 5"/>
          <p:cNvSpPr txBox="1"/>
          <p:nvPr/>
        </p:nvSpPr>
        <p:spPr>
          <a:xfrm>
            <a:off x="55399" y="1320155"/>
            <a:ext cx="4662904" cy="812787"/>
          </a:xfrm>
          <a:prstGeom prst="rect">
            <a:avLst/>
          </a:prstGeom>
        </p:spPr>
        <p:txBody>
          <a:bodyPr vert="horz" wrap="square" lIns="0" tIns="0" rIns="0" bIns="0" rtlCol="0">
            <a:spAutoFit/>
          </a:bodyPr>
          <a:lstStyle/>
          <a:p>
            <a:pPr algn="just">
              <a:lnSpc>
                <a:spcPct val="150000"/>
              </a:lnSpc>
            </a:pPr>
            <a:r>
              <a:rPr lang="en-US" sz="900" b="0" i="0" dirty="0">
                <a:solidFill>
                  <a:schemeClr val="bg1"/>
                </a:solidFill>
                <a:effectLst/>
                <a:latin typeface="Nunito" pitchFamily="2" charset="0"/>
              </a:rPr>
              <a:t>           Todo Lists are the lists that we generally use to maintain our day-to-day tasks or list of everything that we have to do, with the most important tasks at the top of the list, and the least important tasks at the bottom. It is helpful in planning our daily schedules. We can add more tasks at any time and delete a task that is completed.</a:t>
            </a: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373050" y="2448880"/>
            <a:ext cx="1436143" cy="236735"/>
          </a:xfrm>
          <a:prstGeom prst="rect">
            <a:avLst/>
          </a:prstGeom>
        </p:spPr>
        <p:txBody>
          <a:bodyPr vert="horz" wrap="square" lIns="0" tIns="0" rIns="0" bIns="0" rtlCol="0">
            <a:spAutoFit/>
          </a:bodyPr>
          <a:lstStyle/>
          <a:p>
            <a:pPr marL="0" marR="0">
              <a:lnSpc>
                <a:spcPts val="1565"/>
              </a:lnSpc>
              <a:spcBef>
                <a:spcPts val="0"/>
              </a:spcBef>
              <a:spcAft>
                <a:spcPts val="0"/>
              </a:spcAft>
            </a:pPr>
            <a:r>
              <a:rPr sz="1400" b="1" dirty="0">
                <a:solidFill>
                  <a:srgbClr val="C88C32"/>
                </a:solidFill>
                <a:latin typeface="KQGMTU+Arial-BoldMT" panose="020B0604020202020204"/>
                <a:cs typeface="KQGMTU+Arial-BoldMT" panose="020B0604020202020204"/>
              </a:rPr>
              <a:t>LMS Username</a:t>
            </a:r>
            <a:endParaRPr sz="1400" b="1" dirty="0">
              <a:solidFill>
                <a:srgbClr val="C88C32"/>
              </a:solidFill>
              <a:latin typeface="KQGMTU+Arial-BoldMT" panose="020B0604020202020204"/>
              <a:cs typeface="KQGMTU+Arial-BoldMT" panose="020B0604020202020204"/>
            </a:endParaRPr>
          </a:p>
        </p:txBody>
      </p:sp>
      <p:sp>
        <p:nvSpPr>
          <p:cNvPr id="7" name="object 7"/>
          <p:cNvSpPr txBox="1"/>
          <p:nvPr/>
        </p:nvSpPr>
        <p:spPr>
          <a:xfrm>
            <a:off x="2504906" y="2448880"/>
            <a:ext cx="636661" cy="236735"/>
          </a:xfrm>
          <a:prstGeom prst="rect">
            <a:avLst/>
          </a:prstGeom>
        </p:spPr>
        <p:txBody>
          <a:bodyPr vert="horz" wrap="square" lIns="0" tIns="0" rIns="0" bIns="0" rtlCol="0">
            <a:spAutoFit/>
          </a:bodyPr>
          <a:lstStyle/>
          <a:p>
            <a:pPr marL="0" marR="0">
              <a:lnSpc>
                <a:spcPts val="1565"/>
              </a:lnSpc>
              <a:spcBef>
                <a:spcPts val="0"/>
              </a:spcBef>
              <a:spcAft>
                <a:spcPts val="0"/>
              </a:spcAft>
            </a:pPr>
            <a:r>
              <a:rPr sz="1400" b="1" dirty="0">
                <a:solidFill>
                  <a:srgbClr val="C88C32"/>
                </a:solidFill>
                <a:latin typeface="KQGMTU+Arial-BoldMT" panose="020B0604020202020204"/>
                <a:cs typeface="KQGMTU+Arial-BoldMT" panose="020B0604020202020204"/>
              </a:rPr>
              <a:t>Name</a:t>
            </a:r>
            <a:endParaRPr sz="1400" b="1" dirty="0">
              <a:solidFill>
                <a:srgbClr val="C88C32"/>
              </a:solidFill>
              <a:latin typeface="KQGMTU+Arial-BoldMT" panose="020B0604020202020204"/>
              <a:cs typeface="KQGMTU+Arial-BoldMT" panose="020B0604020202020204"/>
            </a:endParaRPr>
          </a:p>
        </p:txBody>
      </p:sp>
      <p:sp>
        <p:nvSpPr>
          <p:cNvPr id="8" name="object 8"/>
          <p:cNvSpPr txBox="1"/>
          <p:nvPr/>
        </p:nvSpPr>
        <p:spPr>
          <a:xfrm>
            <a:off x="3771000" y="2448880"/>
            <a:ext cx="646385" cy="236735"/>
          </a:xfrm>
          <a:prstGeom prst="rect">
            <a:avLst/>
          </a:prstGeom>
        </p:spPr>
        <p:txBody>
          <a:bodyPr vert="horz" wrap="square" lIns="0" tIns="0" rIns="0" bIns="0" rtlCol="0">
            <a:spAutoFit/>
          </a:bodyPr>
          <a:lstStyle/>
          <a:p>
            <a:pPr marL="0" marR="0">
              <a:lnSpc>
                <a:spcPts val="1565"/>
              </a:lnSpc>
              <a:spcBef>
                <a:spcPts val="0"/>
              </a:spcBef>
              <a:spcAft>
                <a:spcPts val="0"/>
              </a:spcAft>
            </a:pPr>
            <a:r>
              <a:rPr sz="1400" b="1" dirty="0">
                <a:solidFill>
                  <a:srgbClr val="C88C32"/>
                </a:solidFill>
                <a:latin typeface="KQGMTU+Arial-BoldMT" panose="020B0604020202020204"/>
                <a:cs typeface="KQGMTU+Arial-BoldMT" panose="020B0604020202020204"/>
              </a:rPr>
              <a:t>Batch</a:t>
            </a:r>
            <a:endParaRPr sz="1400" b="1" dirty="0">
              <a:solidFill>
                <a:srgbClr val="C88C32"/>
              </a:solidFill>
              <a:latin typeface="KQGMTU+Arial-BoldMT" panose="020B0604020202020204"/>
              <a:cs typeface="KQGMTU+Arial-BoldMT" panose="020B0604020202020204"/>
            </a:endParaRPr>
          </a:p>
        </p:txBody>
      </p:sp>
      <p:graphicFrame>
        <p:nvGraphicFramePr>
          <p:cNvPr id="9" name="Table 8"/>
          <p:cNvGraphicFramePr>
            <a:graphicFrameLocks noGrp="1"/>
          </p:cNvGraphicFramePr>
          <p:nvPr/>
        </p:nvGraphicFramePr>
        <p:xfrm>
          <a:off x="0" y="2296972"/>
          <a:ext cx="4718303" cy="2392680"/>
        </p:xfrm>
        <a:graphic>
          <a:graphicData uri="http://schemas.openxmlformats.org/drawingml/2006/table">
            <a:tbl>
              <a:tblPr firstRow="1" bandRow="1">
                <a:tableStyleId>{5C22544A-7EE6-4342-B048-85BDC9FD1C3A}</a:tableStyleId>
              </a:tblPr>
              <a:tblGrid>
                <a:gridCol w="1341501"/>
                <a:gridCol w="1708937"/>
                <a:gridCol w="1667865"/>
              </a:tblGrid>
              <a:tr h="187972">
                <a:tc>
                  <a:txBody>
                    <a:bodyPr/>
                    <a:lstStyle/>
                    <a:p>
                      <a:r>
                        <a:rPr lang="en-US" sz="1100" dirty="0"/>
                        <a:t>LMS Username</a:t>
                      </a:r>
                      <a:endParaRPr lang="en-IN" sz="1100" dirty="0"/>
                    </a:p>
                  </a:txBody>
                  <a:tcPr>
                    <a:solidFill>
                      <a:schemeClr val="tx2"/>
                    </a:solidFill>
                  </a:tcPr>
                </a:tc>
                <a:tc>
                  <a:txBody>
                    <a:bodyPr/>
                    <a:lstStyle/>
                    <a:p>
                      <a:r>
                        <a:rPr lang="en-US" sz="1100" dirty="0"/>
                        <a:t>Name</a:t>
                      </a:r>
                      <a:endParaRPr lang="en-IN" sz="1100" dirty="0"/>
                    </a:p>
                  </a:txBody>
                  <a:tcPr>
                    <a:solidFill>
                      <a:schemeClr val="tx2"/>
                    </a:solidFill>
                  </a:tcPr>
                </a:tc>
                <a:tc>
                  <a:txBody>
                    <a:bodyPr/>
                    <a:lstStyle/>
                    <a:p>
                      <a:r>
                        <a:rPr lang="en-US" sz="1100" dirty="0"/>
                        <a:t>Batch</a:t>
                      </a:r>
                      <a:endParaRPr lang="en-IN" sz="1100" dirty="0"/>
                    </a:p>
                  </a:txBody>
                  <a:tcPr>
                    <a:solidFill>
                      <a:schemeClr val="tx2"/>
                    </a:solidFill>
                  </a:tcPr>
                </a:tc>
              </a:tr>
              <a:tr h="410096">
                <a:tc>
                  <a:txBody>
                    <a:bodyPr/>
                    <a:lstStyle/>
                    <a:p>
                      <a:pPr marL="0" marR="0" indent="0" defTabSz="914400" eaLnBrk="1" fontAlgn="auto" latinLnBrk="0" hangingPunct="1">
                        <a:lnSpc>
                          <a:spcPct val="100000"/>
                        </a:lnSpc>
                        <a:spcBef>
                          <a:spcPts val="0"/>
                        </a:spcBef>
                        <a:spcAft>
                          <a:spcPts val="0"/>
                        </a:spcAft>
                        <a:buClrTx/>
                        <a:buSzTx/>
                        <a:buFontTx/>
                        <a:buNone/>
                        <a:defRPr/>
                      </a:pPr>
                      <a:r>
                        <a:rPr lang="en-IN" sz="1100" dirty="0">
                          <a:solidFill>
                            <a:schemeClr val="bg1"/>
                          </a:solidFill>
                        </a:rPr>
                        <a:t>nm_faculty_35</a:t>
                      </a:r>
                      <a:endParaRPr lang="en-IN" sz="1100" dirty="0">
                        <a:solidFill>
                          <a:schemeClr val="bg1"/>
                        </a:solidFill>
                      </a:endParaRPr>
                    </a:p>
                  </a:txBody>
                  <a:tcPr>
                    <a:solidFill>
                      <a:srgbClr val="002060"/>
                    </a:solidFill>
                  </a:tcPr>
                </a:tc>
                <a:tc>
                  <a:txBody>
                    <a:bodyPr/>
                    <a:lstStyle/>
                    <a:p>
                      <a:pPr algn="ctr"/>
                      <a:r>
                        <a:rPr lang="en-IN" sz="1100" dirty="0" err="1">
                          <a:solidFill>
                            <a:schemeClr val="bg1"/>
                          </a:solidFill>
                        </a:rPr>
                        <a:t>D.Boobala</a:t>
                      </a:r>
                      <a:r>
                        <a:rPr lang="en-IN" sz="1100" dirty="0">
                          <a:solidFill>
                            <a:schemeClr val="bg1"/>
                          </a:solidFill>
                        </a:rPr>
                        <a:t> </a:t>
                      </a:r>
                      <a:r>
                        <a:rPr lang="en-IN" sz="1100" dirty="0" err="1">
                          <a:solidFill>
                            <a:schemeClr val="bg1"/>
                          </a:solidFill>
                        </a:rPr>
                        <a:t>Muralitharan</a:t>
                      </a:r>
                      <a:endParaRPr lang="en-IN" sz="1100" dirty="0">
                        <a:solidFill>
                          <a:schemeClr val="bg1"/>
                        </a:solidFill>
                      </a:endParaRPr>
                    </a:p>
                  </a:txBody>
                  <a:tcPr>
                    <a:solidFill>
                      <a:srgbClr val="002060"/>
                    </a:solidFill>
                  </a:tcPr>
                </a:tc>
                <a:tc>
                  <a:txBody>
                    <a:bodyPr/>
                    <a:lstStyle/>
                    <a:p>
                      <a:pPr marL="0" marR="0" indent="0" defTabSz="914400" eaLnBrk="1" fontAlgn="auto" latinLnBrk="0" hangingPunct="1">
                        <a:lnSpc>
                          <a:spcPct val="100000"/>
                        </a:lnSpc>
                        <a:spcBef>
                          <a:spcPts val="0"/>
                        </a:spcBef>
                        <a:spcAft>
                          <a:spcPts val="0"/>
                        </a:spcAft>
                        <a:buClrTx/>
                        <a:buSzTx/>
                        <a:buFontTx/>
                        <a:buNone/>
                        <a:defRPr/>
                      </a:pPr>
                      <a:r>
                        <a:rPr lang="en-IN" sz="1100" dirty="0">
                          <a:solidFill>
                            <a:schemeClr val="bg1"/>
                          </a:solidFill>
                        </a:rPr>
                        <a:t>NM_2.0_CF12_9</a:t>
                      </a:r>
                      <a:endParaRPr lang="en-IN" sz="1100" dirty="0">
                        <a:solidFill>
                          <a:schemeClr val="bg1"/>
                        </a:solidFill>
                      </a:endParaRPr>
                    </a:p>
                    <a:p>
                      <a:endParaRPr lang="en-IN" sz="1100" dirty="0"/>
                    </a:p>
                  </a:txBody>
                  <a:tcPr>
                    <a:solidFill>
                      <a:srgbClr val="002060"/>
                    </a:solidFill>
                  </a:tcPr>
                </a:tc>
              </a:tr>
              <a:tr h="410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100" dirty="0">
                          <a:solidFill>
                            <a:schemeClr val="bg1"/>
                          </a:solidFill>
                        </a:rPr>
                        <a:t>au8</a:t>
                      </a:r>
                      <a:r>
                        <a:rPr lang="en-IN" sz="1100" dirty="0">
                          <a:solidFill>
                            <a:schemeClr val="bg1"/>
                          </a:solidFill>
                        </a:rPr>
                        <a:t>13820104096</a:t>
                      </a:r>
                      <a:endParaRPr lang="en-IN" sz="1100" dirty="0">
                        <a:solidFill>
                          <a:schemeClr val="bg1"/>
                        </a:solidFill>
                      </a:endParaRPr>
                    </a:p>
                    <a:p>
                      <a:endParaRPr lang="en-IN" sz="1100" dirty="0"/>
                    </a:p>
                  </a:txBody>
                  <a:tcPr>
                    <a:solidFill>
                      <a:srgbClr val="002060"/>
                    </a:solidFill>
                  </a:tcPr>
                </a:tc>
                <a:tc>
                  <a:txBody>
                    <a:bodyPr/>
                    <a:lstStyle/>
                    <a:p>
                      <a:pPr algn="ctr"/>
                      <a:r>
                        <a:rPr lang="en-IN" sz="1100" dirty="0">
                          <a:solidFill>
                            <a:schemeClr val="bg1"/>
                          </a:solidFill>
                        </a:rPr>
                        <a:t>SHALINI A</a:t>
                      </a:r>
                      <a:endParaRPr lang="en-IN" sz="1100" dirty="0">
                        <a:solidFill>
                          <a:schemeClr val="bg1"/>
                        </a:solidFill>
                      </a:endParaRPr>
                    </a:p>
                  </a:txBody>
                  <a:tcPr>
                    <a:solidFill>
                      <a:srgbClr val="002060"/>
                    </a:solidFill>
                  </a:tcPr>
                </a:tc>
                <a:tc>
                  <a:txBody>
                    <a:bodyPr/>
                    <a:lstStyle/>
                    <a:p>
                      <a:pPr marL="0" marR="0" indent="0" defTabSz="914400" eaLnBrk="1" fontAlgn="auto" latinLnBrk="0" hangingPunct="1">
                        <a:lnSpc>
                          <a:spcPct val="100000"/>
                        </a:lnSpc>
                        <a:spcBef>
                          <a:spcPts val="0"/>
                        </a:spcBef>
                        <a:spcAft>
                          <a:spcPts val="0"/>
                        </a:spcAft>
                        <a:buClrTx/>
                        <a:buSzTx/>
                        <a:buFontTx/>
                        <a:buNone/>
                        <a:defRPr/>
                      </a:pPr>
                      <a:r>
                        <a:rPr lang="en-IN" sz="1100" dirty="0">
                          <a:solidFill>
                            <a:schemeClr val="bg1"/>
                          </a:solidFill>
                        </a:rPr>
                        <a:t>NM_2.0_CF12_9</a:t>
                      </a:r>
                      <a:endParaRPr lang="en-IN" sz="1100" dirty="0"/>
                    </a:p>
                  </a:txBody>
                  <a:tcPr>
                    <a:solidFill>
                      <a:srgbClr val="002060"/>
                    </a:solidFill>
                  </a:tcPr>
                </a:tc>
              </a:tr>
              <a:tr h="410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100" dirty="0">
                          <a:solidFill>
                            <a:schemeClr val="bg1"/>
                          </a:solidFill>
                        </a:rPr>
                        <a:t>au8</a:t>
                      </a:r>
                      <a:r>
                        <a:rPr lang="en-IN" sz="1100" dirty="0">
                          <a:solidFill>
                            <a:schemeClr val="bg1"/>
                          </a:solidFill>
                        </a:rPr>
                        <a:t>13820104102</a:t>
                      </a:r>
                      <a:endParaRPr lang="en-IN" sz="1100" dirty="0">
                        <a:solidFill>
                          <a:schemeClr val="bg1"/>
                        </a:solidFill>
                      </a:endParaRPr>
                    </a:p>
                    <a:p>
                      <a:endParaRPr lang="en-IN" sz="1100" dirty="0"/>
                    </a:p>
                  </a:txBody>
                  <a:tcPr>
                    <a:solidFill>
                      <a:srgbClr val="002060"/>
                    </a:solidFill>
                  </a:tcPr>
                </a:tc>
                <a:tc>
                  <a:txBody>
                    <a:bodyPr/>
                    <a:lstStyle/>
                    <a:p>
                      <a:pPr algn="ctr"/>
                      <a:r>
                        <a:rPr lang="en-IN" sz="1100" dirty="0">
                          <a:solidFill>
                            <a:schemeClr val="bg1"/>
                          </a:solidFill>
                        </a:rPr>
                        <a:t>SNEHA M</a:t>
                      </a:r>
                      <a:endParaRPr lang="en-IN" sz="1100" dirty="0">
                        <a:solidFill>
                          <a:schemeClr val="bg1"/>
                        </a:solidFill>
                      </a:endParaRPr>
                    </a:p>
                  </a:txBody>
                  <a:tcPr>
                    <a:solidFill>
                      <a:srgbClr val="002060"/>
                    </a:solidFill>
                  </a:tcPr>
                </a:tc>
                <a:tc>
                  <a:txBody>
                    <a:bodyPr/>
                    <a:lstStyle/>
                    <a:p>
                      <a:pPr marL="0" marR="0" indent="0" defTabSz="914400" eaLnBrk="1" fontAlgn="auto" latinLnBrk="0" hangingPunct="1">
                        <a:lnSpc>
                          <a:spcPct val="100000"/>
                        </a:lnSpc>
                        <a:spcBef>
                          <a:spcPts val="0"/>
                        </a:spcBef>
                        <a:spcAft>
                          <a:spcPts val="0"/>
                        </a:spcAft>
                        <a:buClrTx/>
                        <a:buSzTx/>
                        <a:buFontTx/>
                        <a:buNone/>
                        <a:defRPr/>
                      </a:pPr>
                      <a:r>
                        <a:rPr lang="en-IN" sz="1100" dirty="0">
                          <a:solidFill>
                            <a:schemeClr val="bg1"/>
                          </a:solidFill>
                        </a:rPr>
                        <a:t>NM_2.0_CF12_9</a:t>
                      </a:r>
                      <a:endParaRPr lang="en-IN" sz="1100" dirty="0">
                        <a:solidFill>
                          <a:schemeClr val="bg1"/>
                        </a:solidFill>
                      </a:endParaRPr>
                    </a:p>
                    <a:p>
                      <a:endParaRPr lang="en-IN" sz="1100" dirty="0"/>
                    </a:p>
                  </a:txBody>
                  <a:tcPr>
                    <a:solidFill>
                      <a:srgbClr val="002060"/>
                    </a:solidFill>
                  </a:tcPr>
                </a:tc>
              </a:tr>
              <a:tr h="410096">
                <a:tc>
                  <a:txBody>
                    <a:bodyPr/>
                    <a:lstStyle/>
                    <a:p>
                      <a:pPr algn="ctr"/>
                      <a:r>
                        <a:rPr lang="en-US" sz="1100" dirty="0">
                          <a:solidFill>
                            <a:schemeClr val="bg1"/>
                          </a:solidFill>
                        </a:rPr>
                        <a:t>au8</a:t>
                      </a:r>
                      <a:r>
                        <a:rPr lang="en-IN" sz="1100" dirty="0">
                          <a:solidFill>
                            <a:schemeClr val="bg1"/>
                          </a:solidFill>
                        </a:rPr>
                        <a:t>13820104103</a:t>
                      </a:r>
                      <a:endParaRPr lang="en-IN" sz="1100" dirty="0">
                        <a:solidFill>
                          <a:schemeClr val="bg1"/>
                        </a:solidFill>
                      </a:endParaRPr>
                    </a:p>
                    <a:p>
                      <a:endParaRPr lang="en-IN" sz="1100" dirty="0"/>
                    </a:p>
                  </a:txBody>
                  <a:tcPr>
                    <a:solidFill>
                      <a:srgbClr val="002060"/>
                    </a:solidFill>
                  </a:tcPr>
                </a:tc>
                <a:tc>
                  <a:txBody>
                    <a:bodyPr/>
                    <a:lstStyle/>
                    <a:p>
                      <a:pPr algn="ctr"/>
                      <a:r>
                        <a:rPr lang="en-IN" sz="1100" dirty="0">
                          <a:solidFill>
                            <a:schemeClr val="bg1"/>
                          </a:solidFill>
                        </a:rPr>
                        <a:t>SONALAKSHME S</a:t>
                      </a:r>
                      <a:endParaRPr lang="en-IN" sz="1100" dirty="0">
                        <a:solidFill>
                          <a:schemeClr val="bg1"/>
                        </a:solidFill>
                      </a:endParaRPr>
                    </a:p>
                  </a:txBody>
                  <a:tcPr>
                    <a:solidFill>
                      <a:srgbClr val="002060"/>
                    </a:solidFill>
                  </a:tcPr>
                </a:tc>
                <a:tc>
                  <a:txBody>
                    <a:bodyPr/>
                    <a:lstStyle/>
                    <a:p>
                      <a:pPr marL="0" marR="0" indent="0" defTabSz="914400" eaLnBrk="1" fontAlgn="auto" latinLnBrk="0" hangingPunct="1">
                        <a:lnSpc>
                          <a:spcPct val="100000"/>
                        </a:lnSpc>
                        <a:spcBef>
                          <a:spcPts val="0"/>
                        </a:spcBef>
                        <a:spcAft>
                          <a:spcPts val="0"/>
                        </a:spcAft>
                        <a:buClrTx/>
                        <a:buSzTx/>
                        <a:buFontTx/>
                        <a:buNone/>
                        <a:defRPr/>
                      </a:pPr>
                      <a:r>
                        <a:rPr lang="en-IN" sz="1100" dirty="0">
                          <a:solidFill>
                            <a:schemeClr val="bg1"/>
                          </a:solidFill>
                        </a:rPr>
                        <a:t>NM_2.0_CF12_9</a:t>
                      </a:r>
                      <a:endParaRPr lang="en-IN" sz="1100" dirty="0">
                        <a:solidFill>
                          <a:schemeClr val="bg1"/>
                        </a:solidFill>
                      </a:endParaRPr>
                    </a:p>
                    <a:p>
                      <a:endParaRPr lang="en-IN" sz="1100" dirty="0"/>
                    </a:p>
                  </a:txBody>
                  <a:tcPr>
                    <a:solidFill>
                      <a:srgbClr val="002060"/>
                    </a:solidFill>
                  </a:tcPr>
                </a:tc>
              </a:tr>
              <a:tr h="41009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100" dirty="0">
                          <a:solidFill>
                            <a:schemeClr val="bg1"/>
                          </a:solidFill>
                        </a:rPr>
                        <a:t>au8</a:t>
                      </a:r>
                      <a:r>
                        <a:rPr lang="en-IN" sz="1100" dirty="0">
                          <a:solidFill>
                            <a:schemeClr val="bg1"/>
                          </a:solidFill>
                        </a:rPr>
                        <a:t>13820104087</a:t>
                      </a:r>
                      <a:endParaRPr lang="en-IN" sz="1100" dirty="0">
                        <a:solidFill>
                          <a:schemeClr val="bg1"/>
                        </a:solidFill>
                      </a:endParaRPr>
                    </a:p>
                    <a:p>
                      <a:endParaRPr lang="en-IN" sz="1100" dirty="0"/>
                    </a:p>
                  </a:txBody>
                  <a:tcPr>
                    <a:solidFill>
                      <a:srgbClr val="002060"/>
                    </a:solidFill>
                  </a:tcPr>
                </a:tc>
                <a:tc>
                  <a:txBody>
                    <a:bodyPr/>
                    <a:lstStyle/>
                    <a:p>
                      <a:pPr algn="ctr"/>
                      <a:r>
                        <a:rPr lang="en-IN" sz="1100" dirty="0">
                          <a:solidFill>
                            <a:schemeClr val="bg1"/>
                          </a:solidFill>
                        </a:rPr>
                        <a:t>PRIYA DHARSHINI P</a:t>
                      </a:r>
                      <a:endParaRPr lang="en-IN" sz="1100" dirty="0">
                        <a:solidFill>
                          <a:schemeClr val="bg1"/>
                        </a:solidFill>
                      </a:endParaRPr>
                    </a:p>
                  </a:txBody>
                  <a:tcPr>
                    <a:solidFill>
                      <a:srgbClr val="002060"/>
                    </a:solidFill>
                  </a:tcPr>
                </a:tc>
                <a:tc>
                  <a:txBody>
                    <a:bodyPr/>
                    <a:lstStyle/>
                    <a:p>
                      <a:pPr marL="0" marR="0" indent="0" defTabSz="914400" eaLnBrk="1" fontAlgn="auto" latinLnBrk="0" hangingPunct="1">
                        <a:lnSpc>
                          <a:spcPct val="100000"/>
                        </a:lnSpc>
                        <a:spcBef>
                          <a:spcPts val="0"/>
                        </a:spcBef>
                        <a:spcAft>
                          <a:spcPts val="0"/>
                        </a:spcAft>
                        <a:buClrTx/>
                        <a:buSzTx/>
                        <a:buFontTx/>
                        <a:buNone/>
                        <a:defRPr/>
                      </a:pPr>
                      <a:r>
                        <a:rPr lang="en-IN" sz="1100" dirty="0">
                          <a:solidFill>
                            <a:schemeClr val="bg1"/>
                          </a:solidFill>
                        </a:rPr>
                        <a:t>NM_2.0_CF12_9</a:t>
                      </a:r>
                      <a:endParaRPr lang="en-IN" sz="1100" dirty="0">
                        <a:solidFill>
                          <a:schemeClr val="bg1"/>
                        </a:solidFill>
                      </a:endParaRPr>
                    </a:p>
                    <a:p>
                      <a:endParaRPr lang="en-IN" sz="1100" dirty="0"/>
                    </a:p>
                  </a:txBody>
                  <a:tcPr>
                    <a:solidFill>
                      <a:srgbClr val="00206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500" b="1" dirty="0">
                <a:solidFill>
                  <a:srgbClr val="0B5394"/>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rPr>
              <a:t>Create various Front End Programs</a:t>
            </a:r>
            <a:endParaRPr sz="1500" dirty="0">
              <a:solidFill>
                <a:schemeClr val="dk1"/>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endParaRPr>
          </a:p>
          <a:p>
            <a:pPr marL="457200" lvl="0" indent="-323850" algn="l" rtl="0">
              <a:lnSpc>
                <a:spcPct val="150000"/>
              </a:lnSpc>
              <a:spcBef>
                <a:spcPts val="0"/>
              </a:spcBef>
              <a:spcAft>
                <a:spcPts val="0"/>
              </a:spcAft>
              <a:buClr>
                <a:schemeClr val="dk1"/>
              </a:buClr>
              <a:buSzPts val="1500"/>
              <a:buFont typeface="EB Garamond Medium" panose="00000600000000000000"/>
              <a:buChar char="●"/>
            </a:pPr>
            <a:r>
              <a:rPr lang="en-US" sz="1500" dirty="0">
                <a:solidFill>
                  <a:schemeClr val="dk1"/>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rPr>
              <a:t>Draw and design a uniform front end code for “To-Do project”</a:t>
            </a:r>
            <a:endParaRPr sz="1500" dirty="0">
              <a:solidFill>
                <a:schemeClr val="dk1"/>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endParaRPr>
          </a:p>
          <a:p>
            <a:pPr marL="457200" lvl="0" indent="-323850" algn="l" rtl="0">
              <a:lnSpc>
                <a:spcPct val="150000"/>
              </a:lnSpc>
              <a:spcBef>
                <a:spcPts val="0"/>
              </a:spcBef>
              <a:spcAft>
                <a:spcPts val="0"/>
              </a:spcAft>
              <a:buClr>
                <a:schemeClr val="dk1"/>
              </a:buClr>
              <a:buSzPts val="1500"/>
              <a:buFont typeface="EB Garamond Medium" panose="00000600000000000000"/>
              <a:buChar char="●"/>
            </a:pPr>
            <a:r>
              <a:rPr lang="en-US" sz="1500" dirty="0">
                <a:solidFill>
                  <a:schemeClr val="dk1"/>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rPr>
              <a:t>Draw and design a interactive front end code for “To-Do project”</a:t>
            </a:r>
            <a:endParaRPr sz="1500" dirty="0">
              <a:solidFill>
                <a:srgbClr val="0B5394"/>
              </a:solidFill>
              <a:latin typeface="Times New Roman" panose="02020603050405020304" pitchFamily="18" charset="0"/>
              <a:ea typeface="Montserrat ExtraBold"/>
              <a:cs typeface="Times New Roman" panose="02020603050405020304" pitchFamily="18" charset="0"/>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000000"/>
              </a:buClr>
              <a:buSzPts val="1100"/>
              <a:buFont typeface="EB Garamond" panose="00000500000000000000"/>
              <a:buChar char="▪"/>
            </a:pPr>
            <a:r>
              <a:rPr lang="en-US"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Developing complicated UI using </a:t>
            </a:r>
            <a:r>
              <a:rPr lang="en-US" sz="1200" dirty="0">
                <a:latin typeface="Times New Roman" panose="02020603050405020304" pitchFamily="18" charset="0"/>
                <a:ea typeface="EB Garamond" panose="00000500000000000000"/>
                <a:cs typeface="Times New Roman" panose="02020603050405020304" pitchFamily="18" charset="0"/>
                <a:sym typeface="EB Garamond" panose="00000500000000000000"/>
              </a:rPr>
              <a:t>HTML</a:t>
            </a:r>
            <a:r>
              <a:rPr lang="en-US"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 components</a:t>
            </a:r>
            <a:endParaRPr sz="1200" dirty="0">
              <a:latin typeface="Times New Roman" panose="02020603050405020304" pitchFamily="18" charset="0"/>
              <a:ea typeface="EB Garamond" panose="00000500000000000000"/>
              <a:cs typeface="Times New Roman" panose="02020603050405020304" pitchFamily="18" charset="0"/>
              <a:sym typeface="EB Garamond" panose="00000500000000000000"/>
            </a:endParaRPr>
          </a:p>
          <a:p>
            <a:pPr marL="171450" marR="0" lvl="0" indent="-171450" algn="l" rtl="0">
              <a:lnSpc>
                <a:spcPct val="150000"/>
              </a:lnSpc>
              <a:spcBef>
                <a:spcPts val="0"/>
              </a:spcBef>
              <a:spcAft>
                <a:spcPts val="0"/>
              </a:spcAft>
              <a:buClr>
                <a:srgbClr val="000000"/>
              </a:buClr>
              <a:buSzPts val="1100"/>
              <a:buFont typeface="EB Garamond" panose="00000500000000000000"/>
              <a:buChar char="▪"/>
            </a:pPr>
            <a:r>
              <a:rPr lang="en-US"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Using props drilling and context to pass variables</a:t>
            </a:r>
            <a:endParaRPr sz="1200" dirty="0">
              <a:latin typeface="Times New Roman" panose="02020603050405020304" pitchFamily="18" charset="0"/>
              <a:ea typeface="EB Garamond" panose="00000500000000000000"/>
              <a:cs typeface="Times New Roman" panose="02020603050405020304" pitchFamily="18" charset="0"/>
              <a:sym typeface="EB Garamond" panose="00000500000000000000"/>
            </a:endParaRPr>
          </a:p>
          <a:p>
            <a:pPr marL="171450" marR="0" lvl="0" indent="-171450" algn="l" rtl="0">
              <a:lnSpc>
                <a:spcPct val="150000"/>
              </a:lnSpc>
              <a:spcBef>
                <a:spcPts val="0"/>
              </a:spcBef>
              <a:spcAft>
                <a:spcPts val="0"/>
              </a:spcAft>
              <a:buClr>
                <a:srgbClr val="000000"/>
              </a:buClr>
              <a:buSzPts val="1100"/>
              <a:buFont typeface="EB Garamond" panose="00000500000000000000"/>
              <a:buChar char="▪"/>
            </a:pPr>
            <a:r>
              <a:rPr lang="en-US"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Getting familiar with different type of </a:t>
            </a:r>
            <a:r>
              <a:rPr lang="en-US" sz="1200" i="0" u="none" strike="noStrike" cap="none" dirty="0" err="1">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api</a:t>
            </a:r>
            <a:r>
              <a:rPr lang="en-US"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 calls</a:t>
            </a:r>
            <a:endParaRPr sz="1200" dirty="0">
              <a:latin typeface="Times New Roman" panose="02020603050405020304" pitchFamily="18" charset="0"/>
              <a:ea typeface="EB Garamond" panose="00000500000000000000"/>
              <a:cs typeface="Times New Roman" panose="02020603050405020304" pitchFamily="18" charset="0"/>
              <a:sym typeface="EB Garamond" panose="00000500000000000000"/>
            </a:endParaRPr>
          </a:p>
          <a:p>
            <a:pPr marL="171450" marR="0" lvl="0" indent="-171450" algn="l" rtl="0">
              <a:lnSpc>
                <a:spcPct val="150000"/>
              </a:lnSpc>
              <a:spcBef>
                <a:spcPts val="0"/>
              </a:spcBef>
              <a:spcAft>
                <a:spcPts val="0"/>
              </a:spcAft>
              <a:buClr>
                <a:srgbClr val="000000"/>
              </a:buClr>
              <a:buSzPts val="1100"/>
              <a:buFont typeface="EB Garamond" panose="00000500000000000000"/>
              <a:buChar char="▪"/>
            </a:pPr>
            <a:r>
              <a:rPr lang="en-US"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Handling different input data</a:t>
            </a:r>
            <a:endParaRPr sz="1200" i="0" u="none" strike="noStrike" cap="none" dirty="0">
              <a:solidFill>
                <a:srgbClr val="000000"/>
              </a:solidFill>
              <a:latin typeface="Times New Roman" panose="02020603050405020304" pitchFamily="18" charset="0"/>
              <a:ea typeface="EB Garamond" panose="00000500000000000000"/>
              <a:cs typeface="Times New Roman" panose="02020603050405020304" pitchFamily="18" charset="0"/>
              <a:sym typeface="EB Garamond" panose="00000500000000000000"/>
            </a:endParaRPr>
          </a:p>
        </p:txBody>
      </p:sp>
      <p:sp>
        <p:nvSpPr>
          <p:cNvPr id="1849" name="Google Shape;1849;g1f5dca458e3_0_0"/>
          <p:cNvSpPr txBox="1"/>
          <p:nvPr/>
        </p:nvSpPr>
        <p:spPr>
          <a:xfrm>
            <a:off x="489450" y="248760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chemeClr val="dk1"/>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100% Completion of the above tasks</a:t>
            </a:r>
            <a:endParaRPr dirty="0">
              <a:latin typeface="Times New Roman" panose="02020603050405020304" pitchFamily="18" charset="0"/>
              <a:ea typeface="EB Garamond" panose="00000500000000000000"/>
              <a:cs typeface="Times New Roman" panose="02020603050405020304" pitchFamily="18" charset="0"/>
              <a:sym typeface="EB Garamond" panose="00000500000000000000"/>
            </a:endParaRPr>
          </a:p>
        </p:txBody>
      </p:sp>
      <p:sp>
        <p:nvSpPr>
          <p:cNvPr id="1850" name="Google Shape;1850;g1f5dca458e3_0_0"/>
          <p:cNvSpPr txBox="1"/>
          <p:nvPr/>
        </p:nvSpPr>
        <p:spPr>
          <a:xfrm>
            <a:off x="489450" y="3155228"/>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lt2"/>
                </a:solidFill>
                <a:latin typeface="Times New Roman" panose="02020603050405020304" pitchFamily="18" charset="0"/>
                <a:ea typeface="EB Garamond" panose="00000500000000000000"/>
                <a:cs typeface="Times New Roman" panose="02020603050405020304" pitchFamily="18" charset="0"/>
                <a:sym typeface="EB Garamond" panose="00000500000000000000"/>
              </a:rPr>
              <a:t>Learning outcome</a:t>
            </a:r>
            <a:endParaRPr sz="1800" b="1" dirty="0">
              <a:latin typeface="Times New Roman" panose="02020603050405020304" pitchFamily="18" charset="0"/>
              <a:ea typeface="EB Garamond" panose="00000500000000000000"/>
              <a:cs typeface="Times New Roman" panose="02020603050405020304" pitchFamily="18" charset="0"/>
              <a:sym typeface="EB Garamond" panose="00000500000000000000"/>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0B5394"/>
                </a:solidFill>
                <a:latin typeface="Times New Roman" panose="02020603050405020304" pitchFamily="18" charset="0"/>
                <a:ea typeface="EB Garamond ExtraBold"/>
                <a:cs typeface="Times New Roman" panose="02020603050405020304" pitchFamily="18" charset="0"/>
                <a:sym typeface="EB Garamond ExtraBold"/>
              </a:rPr>
              <a:t>Task 3 : Frontend</a:t>
            </a:r>
            <a:r>
              <a:rPr lang="en-US" sz="1800" b="1" dirty="0">
                <a:solidFill>
                  <a:srgbClr val="0B5394"/>
                </a:solidFill>
                <a:latin typeface="Times New Roman" panose="02020603050405020304" pitchFamily="18" charset="0"/>
                <a:ea typeface="EB Garamond ExtraBold"/>
                <a:cs typeface="Times New Roman" panose="02020603050405020304" pitchFamily="18" charset="0"/>
                <a:sym typeface="EB Garamond ExtraBold"/>
              </a:rPr>
              <a:t> Creation</a:t>
            </a:r>
            <a:endParaRPr sz="1800" b="1" dirty="0">
              <a:solidFill>
                <a:srgbClr val="0B5394"/>
              </a:solidFill>
              <a:latin typeface="Times New Roman" panose="02020603050405020304" pitchFamily="18" charset="0"/>
              <a:ea typeface="EB Garamond ExtraBold"/>
              <a:cs typeface="Times New Roman" panose="02020603050405020304" pitchFamily="18" charset="0"/>
              <a:sym typeface="EB Garamond ExtraBold"/>
            </a:endParaRPr>
          </a:p>
        </p:txBody>
      </p:sp>
      <p:sp>
        <p:nvSpPr>
          <p:cNvPr id="1852" name="Google Shape;1852;g1f5dca458e3_0_0"/>
          <p:cNvSpPr txBox="1"/>
          <p:nvPr/>
        </p:nvSpPr>
        <p:spPr>
          <a:xfrm>
            <a:off x="489450" y="2044264"/>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500" b="1" i="0" u="none" strike="noStrike" cap="none" dirty="0">
                <a:solidFill>
                  <a:srgbClr val="0B5394"/>
                </a:solidFill>
                <a:latin typeface="Times New Roman" panose="02020603050405020304" pitchFamily="18" charset="0"/>
                <a:ea typeface="Montserrat ExtraBold"/>
                <a:cs typeface="Times New Roman" panose="02020603050405020304" pitchFamily="18" charset="0"/>
                <a:sym typeface="Montserrat ExtraBold"/>
              </a:rPr>
              <a:t>Evaluation Metric:</a:t>
            </a:r>
            <a:endParaRPr sz="1500" b="1" i="0" u="none" strike="noStrike" cap="none" dirty="0">
              <a:solidFill>
                <a:srgbClr val="0B5394"/>
              </a:solidFill>
              <a:latin typeface="Times New Roman" panose="02020603050405020304" pitchFamily="18" charset="0"/>
              <a:ea typeface="Montserrat ExtraBold"/>
              <a:cs typeface="Times New Roman" panose="02020603050405020304" pitchFamily="18" charset="0"/>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67725" y="10784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9" name="Google Shape;1859;g2139e008f02_0_0"/>
          <p:cNvSpPr txBox="1"/>
          <p:nvPr/>
        </p:nvSpPr>
        <p:spPr>
          <a:xfrm>
            <a:off x="467725" y="333716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752475" y="742315"/>
            <a:ext cx="8324850" cy="2781300"/>
          </a:xfrm>
          <a:prstGeom prst="rect">
            <a:avLst/>
          </a:prstGeom>
          <a:noFill/>
        </p:spPr>
        <p:txBody>
          <a:bodyPr wrap="square" rtlCol="0">
            <a:noAutofit/>
          </a:bodyPr>
          <a:lstStyle/>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Step 1: Set Up Your Development Environment by using node.js and </a:t>
            </a:r>
            <a:r>
              <a:rPr lang="en-US" sz="1100" dirty="0" err="1">
                <a:solidFill>
                  <a:schemeClr val="tx1"/>
                </a:solidFill>
                <a:latin typeface="Times New Roman" panose="02020603050405020304" pitchFamily="18" charset="0"/>
                <a:cs typeface="Times New Roman" panose="02020603050405020304" pitchFamily="18" charset="0"/>
              </a:rPr>
              <a:t>npm</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Step 2: Create a New React </a:t>
            </a:r>
            <a:r>
              <a:rPr lang="en-IN" altLang="en-US" sz="1100" dirty="0">
                <a:solidFill>
                  <a:schemeClr val="tx1"/>
                </a:solidFill>
                <a:latin typeface="Times New Roman" panose="02020603050405020304" pitchFamily="18" charset="0"/>
                <a:cs typeface="Times New Roman" panose="02020603050405020304" pitchFamily="18" charset="0"/>
              </a:rPr>
              <a:t>Portfolio</a:t>
            </a:r>
            <a:r>
              <a:rPr lang="en-US" sz="1100" dirty="0">
                <a:solidFill>
                  <a:schemeClr val="tx1"/>
                </a:solidFill>
                <a:latin typeface="Times New Roman" panose="02020603050405020304" pitchFamily="18" charset="0"/>
                <a:cs typeface="Times New Roman" panose="02020603050405020304" pitchFamily="18" charset="0"/>
              </a:rPr>
              <a:t> </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Step 3: Design the </a:t>
            </a:r>
            <a:r>
              <a:rPr lang="en-IN" altLang="en-US" sz="1100" dirty="0">
                <a:solidFill>
                  <a:schemeClr val="tx1"/>
                </a:solidFill>
                <a:latin typeface="Times New Roman" panose="02020603050405020304" pitchFamily="18" charset="0"/>
                <a:cs typeface="Times New Roman" panose="02020603050405020304" pitchFamily="18" charset="0"/>
              </a:rPr>
              <a:t>Portfolio</a:t>
            </a:r>
            <a:r>
              <a:rPr lang="en-US" sz="1100" dirty="0">
                <a:solidFill>
                  <a:schemeClr val="tx1"/>
                </a:solidFill>
                <a:latin typeface="Times New Roman" panose="02020603050405020304" pitchFamily="18" charset="0"/>
                <a:cs typeface="Times New Roman" panose="02020603050405020304" pitchFamily="18" charset="0"/>
              </a:rPr>
              <a:t> Components</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             Create components such as  </a:t>
            </a:r>
            <a:r>
              <a:rPr lang="en-IN" altLang="en-US" sz="1100" dirty="0">
                <a:solidFill>
                  <a:schemeClr val="tx1"/>
                </a:solidFill>
                <a:latin typeface="Times New Roman" panose="02020603050405020304" pitchFamily="18" charset="0"/>
                <a:cs typeface="Times New Roman" panose="02020603050405020304" pitchFamily="18" charset="0"/>
              </a:rPr>
              <a:t>home,about me, projects,achivements,contact</a:t>
            </a:r>
            <a:r>
              <a:rPr lang="en-US" sz="1100" dirty="0">
                <a:solidFill>
                  <a:schemeClr val="tx1"/>
                </a:solidFill>
                <a:latin typeface="Times New Roman" panose="02020603050405020304" pitchFamily="18" charset="0"/>
                <a:cs typeface="Times New Roman" panose="02020603050405020304" pitchFamily="18" charset="0"/>
              </a:rPr>
              <a:t>.</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Step 4: Style the components using CSS file index.css</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Step 5: Depending on the complexity of the application, we use </a:t>
            </a:r>
            <a:r>
              <a:rPr lang="en-US" sz="1100" dirty="0" err="1">
                <a:solidFill>
                  <a:schemeClr val="tx1"/>
                </a:solidFill>
                <a:latin typeface="Times New Roman" panose="02020603050405020304" pitchFamily="18" charset="0"/>
                <a:cs typeface="Times New Roman" panose="02020603050405020304" pitchFamily="18" charset="0"/>
              </a:rPr>
              <a:t>Redux</a:t>
            </a:r>
            <a:r>
              <a:rPr lang="en-US" sz="1100" dirty="0">
                <a:solidFill>
                  <a:schemeClr val="tx1"/>
                </a:solidFill>
                <a:latin typeface="Times New Roman" panose="02020603050405020304" pitchFamily="18" charset="0"/>
                <a:cs typeface="Times New Roman" panose="02020603050405020304" pitchFamily="18" charset="0"/>
              </a:rPr>
              <a:t> for state management.</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100" dirty="0">
                <a:solidFill>
                  <a:schemeClr val="tx1"/>
                </a:solidFill>
                <a:latin typeface="Times New Roman" panose="02020603050405020304" pitchFamily="18" charset="0"/>
                <a:cs typeface="Times New Roman" panose="02020603050405020304" pitchFamily="18" charset="0"/>
              </a:rPr>
              <a:t>Step 6: Routing: Since the application has multiple pages we use React Router for navigation. Install it using: </a:t>
            </a:r>
            <a:r>
              <a:rPr lang="en-US" sz="1100" dirty="0" err="1">
                <a:solidFill>
                  <a:schemeClr val="tx1"/>
                </a:solidFill>
                <a:latin typeface="Times New Roman" panose="02020603050405020304" pitchFamily="18" charset="0"/>
                <a:cs typeface="Times New Roman" panose="02020603050405020304" pitchFamily="18" charset="0"/>
              </a:rPr>
              <a:t>npm</a:t>
            </a:r>
            <a:r>
              <a:rPr lang="en-US" sz="1100" dirty="0">
                <a:solidFill>
                  <a:schemeClr val="tx1"/>
                </a:solidFill>
                <a:latin typeface="Times New Roman" panose="02020603050405020304" pitchFamily="18" charset="0"/>
                <a:cs typeface="Times New Roman" panose="02020603050405020304" pitchFamily="18" charset="0"/>
              </a:rPr>
              <a:t> install react-router-</a:t>
            </a:r>
            <a:r>
              <a:rPr lang="en-US" sz="1100" dirty="0" err="1">
                <a:solidFill>
                  <a:schemeClr val="tx1"/>
                </a:solidFill>
                <a:latin typeface="Times New Roman" panose="02020603050405020304" pitchFamily="18" charset="0"/>
                <a:cs typeface="Times New Roman" panose="02020603050405020304" pitchFamily="18" charset="0"/>
              </a:rPr>
              <a:t>dom</a:t>
            </a:r>
            <a:r>
              <a:rPr lang="en-US" sz="1100" dirty="0">
                <a:solidFill>
                  <a:schemeClr val="tx1"/>
                </a:solidFill>
                <a:latin typeface="Times New Roman" panose="02020603050405020304" pitchFamily="18" charset="0"/>
                <a:cs typeface="Times New Roman" panose="02020603050405020304" pitchFamily="18" charset="0"/>
              </a:rPr>
              <a:t> </a:t>
            </a:r>
            <a:endParaRPr lang="en-US" sz="1100" dirty="0">
              <a:solidFill>
                <a:schemeClr val="tx1"/>
              </a:solidFill>
              <a:latin typeface="Times New Roman" panose="02020603050405020304" pitchFamily="18" charset="0"/>
              <a:cs typeface="Times New Roman" panose="02020603050405020304" pitchFamily="18" charset="0"/>
            </a:endParaRPr>
          </a:p>
          <a:p>
            <a:pPr lvl="0" eaLnBrk="0" fontAlgn="base" hangingPunct="0">
              <a:lnSpc>
                <a:spcPct val="150000"/>
              </a:lnSpc>
              <a:spcBef>
                <a:spcPct val="0"/>
              </a:spcBef>
              <a:spcAft>
                <a:spcPct val="0"/>
              </a:spcAft>
              <a:buClrTx/>
            </a:pPr>
            <a:r>
              <a:rPr lang="en-US" sz="1100" dirty="0">
                <a:solidFill>
                  <a:schemeClr val="tx1"/>
                </a:solidFill>
                <a:latin typeface="Times New Roman" panose="02020603050405020304" pitchFamily="18" charset="0"/>
                <a:cs typeface="Times New Roman" panose="02020603050405020304" pitchFamily="18" charset="0"/>
              </a:rPr>
              <a:t>Step </a:t>
            </a:r>
            <a:r>
              <a:rPr lang="en-IN" altLang="en-US" sz="1100" dirty="0">
                <a:solidFill>
                  <a:schemeClr val="tx1"/>
                </a:solidFill>
                <a:latin typeface="Times New Roman" panose="02020603050405020304" pitchFamily="18" charset="0"/>
                <a:cs typeface="Times New Roman" panose="02020603050405020304" pitchFamily="18" charset="0"/>
              </a:rPr>
              <a:t>7</a:t>
            </a:r>
            <a:r>
              <a:rPr lang="en-US" sz="1100" dirty="0">
                <a:solidFill>
                  <a:schemeClr val="tx1"/>
                </a:solidFill>
                <a:latin typeface="Times New Roman" panose="02020603050405020304" pitchFamily="18" charset="0"/>
                <a:cs typeface="Times New Roman" panose="02020603050405020304" pitchFamily="18" charset="0"/>
              </a:rPr>
              <a:t>: Run the </a:t>
            </a:r>
            <a:r>
              <a:rPr lang="en-IN" altLang="en-US" sz="1100" dirty="0">
                <a:solidFill>
                  <a:schemeClr val="tx1"/>
                </a:solidFill>
                <a:latin typeface="Times New Roman" panose="02020603050405020304" pitchFamily="18" charset="0"/>
                <a:cs typeface="Times New Roman" panose="02020603050405020304" pitchFamily="18" charset="0"/>
              </a:rPr>
              <a:t>website.</a:t>
            </a: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1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7" name="Rectangle 5"/>
          <p:cNvSpPr>
            <a:spLocks noChangeArrowheads="1"/>
          </p:cNvSpPr>
          <p:nvPr/>
        </p:nvSpPr>
        <p:spPr bwMode="auto">
          <a:xfrm>
            <a:off x="0" y="-56351"/>
            <a:ext cx="65" cy="56990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811525" y="3655767"/>
            <a:ext cx="7644846" cy="922020"/>
          </a:xfrm>
          <a:prstGeom prst="rect">
            <a:avLst/>
          </a:prstGeom>
        </p:spPr>
        <p:txBody>
          <a:bodyPr wrap="square">
            <a:spAutoFit/>
          </a:bodyPr>
          <a:lstStyle/>
          <a:p>
            <a:pPr lvl="0">
              <a:lnSpc>
                <a:spcPct val="150000"/>
              </a:lnSpc>
              <a:buClrTx/>
            </a:pPr>
            <a:r>
              <a:rPr lang="en-US" sz="1200" dirty="0">
                <a:latin typeface="Times New Roman" panose="02020603050405020304" pitchFamily="18" charset="0"/>
                <a:cs typeface="Times New Roman" panose="02020603050405020304" pitchFamily="18" charset="0"/>
              </a:rPr>
              <a:t>	Create a </a:t>
            </a:r>
            <a:r>
              <a:rPr lang="en-IN" altLang="en-US" sz="1200" dirty="0">
                <a:latin typeface="Times New Roman" panose="02020603050405020304" pitchFamily="18" charset="0"/>
                <a:cs typeface="Times New Roman" panose="02020603050405020304" pitchFamily="18" charset="0"/>
              </a:rPr>
              <a:t>Portfolio</a:t>
            </a:r>
            <a:r>
              <a:rPr lang="en-US" sz="1200" dirty="0">
                <a:latin typeface="Times New Roman" panose="02020603050405020304" pitchFamily="18" charset="0"/>
                <a:cs typeface="Times New Roman" panose="02020603050405020304" pitchFamily="18" charset="0"/>
              </a:rPr>
              <a:t> using React by setting up new app with create-react-app, organizing components for add, delete, remind and done. Implement styling, state management, and routing if needed, then add functionality such as CRUD operations for a complete user experience. Finally, deploy the app to a hosting platform for public access. </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panose="00000500000000000000"/>
                <a:ea typeface="EB Garamond" panose="00000500000000000000"/>
                <a:cs typeface="EB Garamond" panose="00000500000000000000"/>
                <a:sym typeface="EB Garamond" panose="00000500000000000000"/>
              </a:rPr>
              <a:t>To-Do </a:t>
            </a:r>
            <a:endParaRPr sz="1800" dirty="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panose="00000500000000000000"/>
                <a:ea typeface="EB Garamond" panose="00000500000000000000"/>
                <a:cs typeface="EB Garamond" panose="00000500000000000000"/>
                <a:sym typeface="EB Garamond" panose="00000500000000000000"/>
              </a:rPr>
              <a:t>Create folders for components for the </a:t>
            </a:r>
            <a:r>
              <a:rPr lang="en-IN" altLang="en-US" sz="1000" b="0" dirty="0">
                <a:latin typeface="EB Garamond" panose="00000500000000000000"/>
                <a:ea typeface="EB Garamond" panose="00000500000000000000"/>
                <a:cs typeface="EB Garamond" panose="00000500000000000000"/>
                <a:sym typeface="EB Garamond" panose="00000500000000000000"/>
              </a:rPr>
              <a:t>Portfolio</a:t>
            </a:r>
            <a:endParaRPr lang="en-IN" altLang="en-US" sz="1000" b="0" dirty="0">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1f5dca458e3_0_1833"/>
          <p:cNvSpPr txBox="1">
            <a:spLocks noGrp="1"/>
          </p:cNvSpPr>
          <p:nvPr>
            <p:ph type="body" idx="3"/>
          </p:nvPr>
        </p:nvSpPr>
        <p:spPr>
          <a:xfrm>
            <a:off x="501835" y="3448851"/>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panose="00000500000000000000"/>
                <a:ea typeface="EB Garamond" panose="00000500000000000000"/>
                <a:cs typeface="EB Garamond" panose="00000500000000000000"/>
                <a:sym typeface="EB Garamond" panose="00000500000000000000"/>
              </a:rPr>
              <a:t>Write Functions for event handling</a:t>
            </a:r>
            <a:endParaRPr sz="1000" b="0" dirty="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1f5dca458e3_0_1833"/>
          <p:cNvSpPr txBox="1">
            <a:spLocks noGrp="1"/>
          </p:cNvSpPr>
          <p:nvPr>
            <p:ph type="body" idx="6"/>
          </p:nvPr>
        </p:nvSpPr>
        <p:spPr>
          <a:xfrm>
            <a:off x="6615516" y="961109"/>
            <a:ext cx="1886438"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panose="00000500000000000000"/>
                <a:ea typeface="EB Garamond" panose="00000500000000000000"/>
                <a:cs typeface="EB Garamond" panose="00000500000000000000"/>
                <a:sym typeface="EB Garamond" panose="00000500000000000000"/>
              </a:rPr>
              <a:t>Render Conditional components of the To-Do project</a:t>
            </a:r>
            <a:endParaRPr sz="1000" b="0" dirty="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panose="00000500000000000000"/>
                <a:ea typeface="EB Garamond" panose="00000500000000000000"/>
                <a:cs typeface="EB Garamond" panose="00000500000000000000"/>
                <a:sym typeface="EB Garamond" panose="00000500000000000000"/>
              </a:rPr>
              <a:t>Overall UI of the project</a:t>
            </a:r>
            <a:endParaRPr sz="1000" b="0" dirty="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Handling broken links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Optimizing render cycle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1" name="Google Shape;1866;g1f5dca458e3_0_1833"/>
          <p:cNvSpPr txBox="1">
            <a:spLocks noGrp="1"/>
          </p:cNvSpPr>
          <p:nvPr>
            <p:ph type="body" idx="3"/>
          </p:nvPr>
        </p:nvSpPr>
        <p:spPr>
          <a:xfrm>
            <a:off x="336038" y="2188616"/>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panose="00000500000000000000"/>
                <a:ea typeface="EB Garamond" panose="00000500000000000000"/>
                <a:cs typeface="EB Garamond" panose="00000500000000000000"/>
                <a:sym typeface="EB Garamond" panose="00000500000000000000"/>
              </a:rPr>
              <a:t>Styling the components using CSS</a:t>
            </a:r>
            <a:endParaRPr sz="1000" b="0" dirty="0">
              <a:latin typeface="EB Garamond" panose="00000500000000000000"/>
              <a:ea typeface="EB Garamond" panose="00000500000000000000"/>
              <a:cs typeface="EB Garamond" panose="00000500000000000000"/>
              <a:sym typeface="EB Garamond" panose="00000500000000000000"/>
            </a:endParaRPr>
          </a:p>
        </p:txBody>
      </p:sp>
      <p:sp>
        <p:nvSpPr>
          <p:cNvPr id="13" name="Google Shape;1866;g1f5dca458e3_0_1833"/>
          <p:cNvSpPr txBox="1">
            <a:spLocks noGrp="1"/>
          </p:cNvSpPr>
          <p:nvPr>
            <p:ph type="body" idx="3"/>
          </p:nvPr>
        </p:nvSpPr>
        <p:spPr>
          <a:xfrm>
            <a:off x="1445096" y="4286052"/>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panose="00000500000000000000"/>
                <a:ea typeface="EB Garamond" panose="00000500000000000000"/>
                <a:cs typeface="EB Garamond" panose="00000500000000000000"/>
                <a:sym typeface="EB Garamond" panose="00000500000000000000"/>
              </a:rPr>
              <a:t>Create models for </a:t>
            </a:r>
            <a:r>
              <a:rPr lang="en-IN" altLang="en-US" sz="1000" b="0" dirty="0">
                <a:latin typeface="EB Garamond" panose="00000500000000000000"/>
                <a:ea typeface="EB Garamond" panose="00000500000000000000"/>
                <a:cs typeface="EB Garamond" panose="00000500000000000000"/>
                <a:sym typeface="EB Garamond" panose="00000500000000000000"/>
              </a:rPr>
              <a:t>open and read </a:t>
            </a:r>
            <a:r>
              <a:rPr lang="en-US" sz="1000" b="0" dirty="0">
                <a:latin typeface="EB Garamond" panose="00000500000000000000"/>
                <a:ea typeface="EB Garamond" panose="00000500000000000000"/>
                <a:cs typeface="EB Garamond" panose="00000500000000000000"/>
                <a:sym typeface="EB Garamond" panose="00000500000000000000"/>
              </a:rPr>
              <a:t> tasks</a:t>
            </a:r>
            <a:endParaRPr sz="1000" b="0" dirty="0">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77" name="Google Shape;1877;p212"/>
          <p:cNvSpPr txBox="1">
            <a:spLocks noGrp="1"/>
          </p:cNvSpPr>
          <p:nvPr>
            <p:ph type="body" idx="2"/>
          </p:nvPr>
        </p:nvSpPr>
        <p:spPr>
          <a:xfrm>
            <a:off x="4089400" y="1709420"/>
            <a:ext cx="2722245" cy="1579880"/>
          </a:xfrm>
          <a:prstGeom prst="rect">
            <a:avLst/>
          </a:prstGeom>
          <a:noFill/>
          <a:ln>
            <a:noFill/>
          </a:ln>
        </p:spPr>
        <p:txBody>
          <a:bodyPr spcFirstLastPara="1" wrap="square" lIns="91425" tIns="45700" rIns="91425" bIns="45700" anchor="ctr" anchorCtr="0">
            <a:noAutofit/>
          </a:bodyPr>
          <a:lstStyle/>
          <a:p>
            <a:pPr marL="0" marR="0">
              <a:lnSpc>
                <a:spcPts val="1645"/>
              </a:lnSpc>
              <a:spcBef>
                <a:spcPts val="0"/>
              </a:spcBef>
              <a:spcAft>
                <a:spcPts val="0"/>
              </a:spcAft>
            </a:pPr>
            <a:r>
              <a:rPr lang="en-GB" dirty="0">
                <a:sym typeface="+mn-ea"/>
              </a:rPr>
              <a:t>https://github.com/Sneha364-M/fullstack-portfolio</a:t>
            </a:r>
            <a:endParaRPr lang="en-GB" dirty="0">
              <a:sym typeface="+mn-ea"/>
            </a:endParaRPr>
          </a:p>
          <a:p>
            <a:pPr marL="0" marR="0">
              <a:lnSpc>
                <a:spcPts val="1645"/>
              </a:lnSpc>
              <a:spcBef>
                <a:spcPts val="0"/>
              </a:spcBef>
              <a:spcAft>
                <a:spcPts val="0"/>
              </a:spcAft>
            </a:pPr>
            <a:r>
              <a:rPr lang="en-US">
                <a:sym typeface="+mn-ea"/>
              </a:rPr>
              <a:t>https://github.com/Shaliniarul/project</a:t>
            </a:r>
            <a:endParaRPr lang="en-US">
              <a:sym typeface="+mn-ea"/>
            </a:endParaRPr>
          </a:p>
          <a:p>
            <a:pPr marL="0" marR="0">
              <a:lnSpc>
                <a:spcPts val="1645"/>
              </a:lnSpc>
              <a:spcBef>
                <a:spcPts val="0"/>
              </a:spcBef>
              <a:spcAft>
                <a:spcPts val="0"/>
              </a:spcAft>
            </a:pPr>
            <a:r>
              <a:rPr lang="en-US">
                <a:sym typeface="+mn-ea"/>
              </a:rPr>
              <a:t>https://github.com/Sonalakshme22/portfolio</a:t>
            </a:r>
            <a:endParaRPr lang="en-US"/>
          </a:p>
          <a:p>
            <a:pPr marL="0" marR="0">
              <a:lnSpc>
                <a:spcPts val="1645"/>
              </a:lnSpc>
              <a:spcBef>
                <a:spcPts val="0"/>
              </a:spcBef>
              <a:spcAft>
                <a:spcPts val="0"/>
              </a:spcAft>
            </a:pPr>
            <a:r>
              <a:rPr lang="en-US">
                <a:sym typeface="+mn-ea"/>
              </a:rPr>
              <a:t>https://github.com/PriyaJenny/FS</a:t>
            </a:r>
            <a:endParaRPr lang="en-US"/>
          </a:p>
          <a:p>
            <a:pPr marL="0" lvl="0" indent="0"/>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2437</Words>
  <Application>WPS Presentation</Application>
  <PresentationFormat>On-screen Show (16:9)</PresentationFormat>
  <Paragraphs>123</Paragraphs>
  <Slides>7</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vt:i4>
      </vt:variant>
    </vt:vector>
  </HeadingPairs>
  <TitlesOfParts>
    <vt:vector size="29" baseType="lpstr">
      <vt:lpstr>Arial</vt:lpstr>
      <vt:lpstr>SimSun</vt:lpstr>
      <vt:lpstr>Wingdings</vt:lpstr>
      <vt:lpstr>Arial</vt:lpstr>
      <vt:lpstr>Calibri</vt:lpstr>
      <vt:lpstr>Public Sans</vt:lpstr>
      <vt:lpstr>Noto Sans Symbols</vt:lpstr>
      <vt:lpstr>Segoe Print</vt:lpstr>
      <vt:lpstr>CFJCTS+PublicSans-Bold</vt:lpstr>
      <vt:lpstr>Times New Roman</vt:lpstr>
      <vt:lpstr>PVLNNE+ArialMT</vt:lpstr>
      <vt:lpstr>Nunito</vt:lpstr>
      <vt:lpstr>KQGMTU+Arial-BoldMT</vt:lpstr>
      <vt:lpstr>EB Garamond Medium</vt:lpstr>
      <vt:lpstr>Montserrat ExtraBold</vt:lpstr>
      <vt:lpstr>EB Garamond</vt:lpstr>
      <vt:lpstr>EB Garamond ExtraBold</vt:lpstr>
      <vt:lpstr>EB Garamond SemiBold</vt:lpstr>
      <vt:lpstr>Microsoft YaHei</vt:lpstr>
      <vt:lpstr>Arial Unicode MS</vt:lpstr>
      <vt:lpstr>Garamond</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sneha</cp:lastModifiedBy>
  <cp:revision>25</cp:revision>
  <dcterms:created xsi:type="dcterms:W3CDTF">2020-08-13T11:21:00Z</dcterms:created>
  <dcterms:modified xsi:type="dcterms:W3CDTF">2023-11-20T13:37:31Z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y fmtid="{D5CDD505-2E9C-101B-9397-08002B2CF9AE}" pid="5" name="ICV">
    <vt:lpwstr>162F0966CD894EA284DB010AE7E666D1_13</vt:lpwstr>
  </property>
  <property fmtid="{D5CDD505-2E9C-101B-9397-08002B2CF9AE}" pid="6" name="KSOProductBuildVer">
    <vt:lpwstr>1033-12.2.0.13306</vt:lpwstr>
  </property>
</Properties>
</file>